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68" r:id="rId3"/>
    <p:sldId id="261" r:id="rId4"/>
    <p:sldId id="259" r:id="rId5"/>
    <p:sldId id="260" r:id="rId6"/>
    <p:sldId id="258" r:id="rId7"/>
    <p:sldId id="264" r:id="rId8"/>
    <p:sldId id="257" r:id="rId9"/>
    <p:sldId id="278" r:id="rId10"/>
    <p:sldId id="289" r:id="rId11"/>
    <p:sldId id="285" r:id="rId12"/>
    <p:sldId id="286" r:id="rId13"/>
    <p:sldId id="263" r:id="rId14"/>
    <p:sldId id="275" r:id="rId15"/>
    <p:sldId id="283" r:id="rId16"/>
    <p:sldId id="287" r:id="rId17"/>
    <p:sldId id="288" r:id="rId18"/>
    <p:sldId id="290" r:id="rId19"/>
    <p:sldId id="294" r:id="rId20"/>
    <p:sldId id="29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36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0E8352-41F6-498C-A489-A8CF0D565E1C}" type="datetimeFigureOut">
              <a:rPr lang="en-US" smtClean="0"/>
              <a:t>11/1/2013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9CD88A-83C1-43D0-A62E-A83F099D5DBD}" type="slidenum">
              <a:rPr lang="en-US" smtClean="0"/>
              <a:t>‹#›</a:t>
            </a:fld>
            <a:endParaRPr lang="en-US"/>
          </a:p>
        </p:txBody>
      </p:sp>
    </p:spTree>
    <p:extLst>
      <p:ext uri="{BB962C8B-B14F-4D97-AF65-F5344CB8AC3E}">
        <p14:creationId xmlns:p14="http://schemas.microsoft.com/office/powerpoint/2010/main" val="100862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discussion this morning is</a:t>
            </a:r>
            <a:r>
              <a:rPr lang="en-US" baseline="0" dirty="0" smtClean="0"/>
              <a:t> based on work I did introducing record keeping to small-scale farmers in Guyana and Honduras as a volunteer in Partners of the Americas’ Farmer to Farmer Program.</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1</a:t>
            </a:fld>
            <a:endParaRPr lang="en-US"/>
          </a:p>
        </p:txBody>
      </p:sp>
    </p:spTree>
    <p:extLst>
      <p:ext uri="{BB962C8B-B14F-4D97-AF65-F5344CB8AC3E}">
        <p14:creationId xmlns:p14="http://schemas.microsoft.com/office/powerpoint/2010/main" val="271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young men were very engaged and seemed to have little difficulty understanding the concepts and instructions. </a:t>
            </a:r>
          </a:p>
          <a:p>
            <a:r>
              <a:rPr lang="en-US" dirty="0" smtClean="0"/>
              <a:t>They worked together and hopefully they are</a:t>
            </a:r>
            <a:r>
              <a:rPr lang="en-US" baseline="0" dirty="0" smtClean="0"/>
              <a:t> still, to this day, helping each other, prodding and asking questions of each other about this new farm management tool. </a:t>
            </a:r>
          </a:p>
          <a:p>
            <a:r>
              <a:rPr lang="en-US" baseline="0" dirty="0" smtClean="0"/>
              <a:t>And who knows, when they have children in the future who are their age now, they may be using tablets to keep their records. “There’s an app for that.”</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10</a:t>
            </a:fld>
            <a:endParaRPr lang="en-US"/>
          </a:p>
        </p:txBody>
      </p:sp>
    </p:spTree>
    <p:extLst>
      <p:ext uri="{BB962C8B-B14F-4D97-AF65-F5344CB8AC3E}">
        <p14:creationId xmlns:p14="http://schemas.microsoft.com/office/powerpoint/2010/main" val="124272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made up 30% of the participants.</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11</a:t>
            </a:fld>
            <a:endParaRPr lang="en-US"/>
          </a:p>
        </p:txBody>
      </p:sp>
    </p:spTree>
    <p:extLst>
      <p:ext uri="{BB962C8B-B14F-4D97-AF65-F5344CB8AC3E}">
        <p14:creationId xmlns:p14="http://schemas.microsoft.com/office/powerpoint/2010/main" val="172323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t>
            </a:r>
            <a:r>
              <a:rPr lang="en-US" dirty="0" err="1" smtClean="0"/>
              <a:t>FUCOHSO</a:t>
            </a:r>
            <a:r>
              <a:rPr lang="en-US" dirty="0" smtClean="0"/>
              <a:t> field technicians participating was key to capacity</a:t>
            </a:r>
            <a:r>
              <a:rPr lang="en-US" baseline="0" dirty="0" smtClean="0"/>
              <a:t> building within the </a:t>
            </a:r>
            <a:r>
              <a:rPr lang="en-US" baseline="0" dirty="0" err="1" smtClean="0"/>
              <a:t>orgranization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12</a:t>
            </a:fld>
            <a:endParaRPr lang="en-US"/>
          </a:p>
        </p:txBody>
      </p:sp>
    </p:spTree>
    <p:extLst>
      <p:ext uri="{BB962C8B-B14F-4D97-AF65-F5344CB8AC3E}">
        <p14:creationId xmlns:p14="http://schemas.microsoft.com/office/powerpoint/2010/main" val="327798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Crops were</a:t>
            </a:r>
            <a:r>
              <a:rPr lang="en-US" baseline="0" dirty="0" smtClean="0"/>
              <a:t> corn (3), beans (2), cardamom (1), and coffee (1).</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13</a:t>
            </a:fld>
            <a:endParaRPr lang="en-US"/>
          </a:p>
        </p:txBody>
      </p:sp>
    </p:spTree>
    <p:extLst>
      <p:ext uri="{BB962C8B-B14F-4D97-AF65-F5344CB8AC3E}">
        <p14:creationId xmlns:p14="http://schemas.microsoft.com/office/powerpoint/2010/main" val="386426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manzana</a:t>
            </a:r>
            <a:r>
              <a:rPr lang="en-US" dirty="0" smtClean="0"/>
              <a:t> = 1.7 acres; standardize activities and input requirements.</a:t>
            </a:r>
          </a:p>
          <a:p>
            <a:r>
              <a:rPr lang="en-US" dirty="0" err="1" smtClean="0"/>
              <a:t>Semillero</a:t>
            </a:r>
            <a:r>
              <a:rPr lang="en-US" dirty="0" smtClean="0"/>
              <a:t>/</a:t>
            </a:r>
            <a:r>
              <a:rPr lang="en-US" dirty="0" err="1" smtClean="0"/>
              <a:t>vivero</a:t>
            </a:r>
            <a:r>
              <a:rPr lang="en-US" dirty="0" smtClean="0"/>
              <a:t> – getting seeds started in the nursery</a:t>
            </a:r>
          </a:p>
          <a:p>
            <a:r>
              <a:rPr lang="en-US" dirty="0" err="1" smtClean="0"/>
              <a:t>Siembra</a:t>
            </a:r>
            <a:r>
              <a:rPr lang="en-US" dirty="0" smtClean="0"/>
              <a:t> en campo – transplanting to the field.</a:t>
            </a:r>
          </a:p>
          <a:p>
            <a:r>
              <a:rPr lang="en-US" dirty="0" err="1" smtClean="0"/>
              <a:t>Limpia</a:t>
            </a:r>
            <a:r>
              <a:rPr lang="en-US" dirty="0" smtClean="0"/>
              <a:t>/</a:t>
            </a:r>
            <a:r>
              <a:rPr lang="en-US" dirty="0" err="1" smtClean="0"/>
              <a:t>fertilizacion</a:t>
            </a:r>
            <a:r>
              <a:rPr lang="en-US" dirty="0" smtClean="0"/>
              <a:t>/</a:t>
            </a:r>
            <a:r>
              <a:rPr lang="en-US" dirty="0" err="1" smtClean="0"/>
              <a:t>fumigacion</a:t>
            </a:r>
            <a:r>
              <a:rPr lang="en-US" baseline="0" dirty="0" smtClean="0"/>
              <a:t> (</a:t>
            </a:r>
            <a:r>
              <a:rPr lang="en-US" baseline="0" dirty="0" err="1" smtClean="0"/>
              <a:t>manejo</a:t>
            </a:r>
            <a:r>
              <a:rPr lang="en-US" baseline="0" dirty="0" smtClean="0"/>
              <a:t>) – managing the crop as it grows.</a:t>
            </a:r>
          </a:p>
          <a:p>
            <a:r>
              <a:rPr lang="en-US" baseline="0" dirty="0" err="1" smtClean="0"/>
              <a:t>Cosecha</a:t>
            </a:r>
            <a:r>
              <a:rPr lang="en-US" baseline="0" dirty="0" smtClean="0"/>
              <a:t> – </a:t>
            </a:r>
            <a:r>
              <a:rPr lang="en-US" baseline="0" dirty="0" err="1" smtClean="0"/>
              <a:t>harversting</a:t>
            </a:r>
            <a:r>
              <a:rPr lang="en-US" baseline="0" dirty="0" smtClean="0"/>
              <a:t>.</a:t>
            </a:r>
          </a:p>
          <a:p>
            <a:r>
              <a:rPr lang="en-US" baseline="0" dirty="0" err="1" smtClean="0"/>
              <a:t>Venta</a:t>
            </a:r>
            <a:r>
              <a:rPr lang="en-US" baseline="0" dirty="0" smtClean="0"/>
              <a:t> – selling.</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14</a:t>
            </a:fld>
            <a:endParaRPr lang="en-US"/>
          </a:p>
        </p:txBody>
      </p:sp>
    </p:spTree>
    <p:extLst>
      <p:ext uri="{BB962C8B-B14F-4D97-AF65-F5344CB8AC3E}">
        <p14:creationId xmlns:p14="http://schemas.microsoft.com/office/powerpoint/2010/main" val="305885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D88A-83C1-43D0-A62E-A83F099D5DBD}" type="slidenum">
              <a:rPr lang="en-US" smtClean="0"/>
              <a:t>15</a:t>
            </a:fld>
            <a:endParaRPr lang="en-US"/>
          </a:p>
        </p:txBody>
      </p:sp>
    </p:spTree>
    <p:extLst>
      <p:ext uri="{BB962C8B-B14F-4D97-AF65-F5344CB8AC3E}">
        <p14:creationId xmlns:p14="http://schemas.microsoft.com/office/powerpoint/2010/main" val="50151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D88A-83C1-43D0-A62E-A83F099D5DBD}" type="slidenum">
              <a:rPr lang="en-US" smtClean="0"/>
              <a:t>16</a:t>
            </a:fld>
            <a:endParaRPr lang="en-US"/>
          </a:p>
        </p:txBody>
      </p:sp>
    </p:spTree>
    <p:extLst>
      <p:ext uri="{BB962C8B-B14F-4D97-AF65-F5344CB8AC3E}">
        <p14:creationId xmlns:p14="http://schemas.microsoft.com/office/powerpoint/2010/main" val="189125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a:t>
            </a:r>
            <a:r>
              <a:rPr lang="en-US" dirty="0" err="1" smtClean="0"/>
              <a:t>bocachi</a:t>
            </a:r>
            <a:r>
              <a:rPr lang="en-US" dirty="0" smtClean="0"/>
              <a:t> reduces the need of other external inputs and increases the efficient use of locally available resources in a sustainable way.</a:t>
            </a:r>
          </a:p>
          <a:p>
            <a:r>
              <a:rPr lang="en-US" dirty="0" err="1" smtClean="0"/>
              <a:t>Bocachi</a:t>
            </a:r>
            <a:r>
              <a:rPr lang="en-US" dirty="0" smtClean="0"/>
              <a:t> fertilizer is produced by the fermentation process of organic material in good humidity and temperature conditions. Recipe includes: vegetable matter, animal dung, ash, bran, sugar water, and yeast.</a:t>
            </a:r>
          </a:p>
          <a:p>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17</a:t>
            </a:fld>
            <a:endParaRPr lang="en-US"/>
          </a:p>
        </p:txBody>
      </p:sp>
    </p:spTree>
    <p:extLst>
      <p:ext uri="{BB962C8B-B14F-4D97-AF65-F5344CB8AC3E}">
        <p14:creationId xmlns:p14="http://schemas.microsoft.com/office/powerpoint/2010/main" val="2917401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D88A-83C1-43D0-A62E-A83F099D5DBD}" type="slidenum">
              <a:rPr lang="en-US" smtClean="0"/>
              <a:t>18</a:t>
            </a:fld>
            <a:endParaRPr lang="en-US"/>
          </a:p>
        </p:txBody>
      </p:sp>
    </p:spTree>
    <p:extLst>
      <p:ext uri="{BB962C8B-B14F-4D97-AF65-F5344CB8AC3E}">
        <p14:creationId xmlns:p14="http://schemas.microsoft.com/office/powerpoint/2010/main" val="1241400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D88A-83C1-43D0-A62E-A83F099D5DBD}" type="slidenum">
              <a:rPr lang="en-US" smtClean="0"/>
              <a:t>19</a:t>
            </a:fld>
            <a:endParaRPr lang="en-US"/>
          </a:p>
        </p:txBody>
      </p:sp>
    </p:spTree>
    <p:extLst>
      <p:ext uri="{BB962C8B-B14F-4D97-AF65-F5344CB8AC3E}">
        <p14:creationId xmlns:p14="http://schemas.microsoft.com/office/powerpoint/2010/main" val="144825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benefits to be gained from keeping records of farming operations for those ready to make that step. There are two resources to account for, physical and financial. Records of physical resources will tell a farmer how many hours of his labor, and of hired labor, went into a given crop; how much fertilizer, herbicide and pesticide were used and what kinds; what kind of transport was used; who they bought from and sold to.</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2</a:t>
            </a:fld>
            <a:endParaRPr lang="en-US"/>
          </a:p>
        </p:txBody>
      </p:sp>
    </p:spTree>
    <p:extLst>
      <p:ext uri="{BB962C8B-B14F-4D97-AF65-F5344CB8AC3E}">
        <p14:creationId xmlns:p14="http://schemas.microsoft.com/office/powerpoint/2010/main" val="2840399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D88A-83C1-43D0-A62E-A83F099D5DBD}" type="slidenum">
              <a:rPr lang="en-US" smtClean="0"/>
              <a:t>20</a:t>
            </a:fld>
            <a:endParaRPr lang="en-US"/>
          </a:p>
        </p:txBody>
      </p:sp>
    </p:spTree>
    <p:extLst>
      <p:ext uri="{BB962C8B-B14F-4D97-AF65-F5344CB8AC3E}">
        <p14:creationId xmlns:p14="http://schemas.microsoft.com/office/powerpoint/2010/main" val="215257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Misters Sigmund McKenzie, Ernest Cummings, and Robert France</a:t>
            </a:r>
            <a:r>
              <a:rPr lang="en-US" baseline="0" dirty="0" smtClean="0"/>
              <a:t> attended a workshop on record keeping in Georgetown, Guyana. They are shade house farmers growing leafy vegetables for the local restaurants and hotels. They were young, entrepreneurial, and rather well educated by </a:t>
            </a:r>
            <a:r>
              <a:rPr lang="en-US" baseline="0" dirty="0" err="1" smtClean="0"/>
              <a:t>Guyanian</a:t>
            </a:r>
            <a:r>
              <a:rPr lang="en-US" baseline="0" dirty="0" smtClean="0"/>
              <a:t> standards. Other sessions were held with the Trafalgar Union Community Development Council (a council of village women raising tilapia in a number of fish ponds), </a:t>
            </a:r>
            <a:r>
              <a:rPr lang="en-US" baseline="0" dirty="0" err="1" smtClean="0"/>
              <a:t>Hauraruni</a:t>
            </a:r>
            <a:r>
              <a:rPr lang="en-US" baseline="0" dirty="0" smtClean="0"/>
              <a:t> Friendly Farmers’ Society (a rather large farming cooperative using drip irrigation technology imported from Israel), and Mr. David January (an individual </a:t>
            </a:r>
            <a:r>
              <a:rPr lang="en-US" baseline="0" dirty="0" err="1" smtClean="0"/>
              <a:t>edoe</a:t>
            </a:r>
            <a:r>
              <a:rPr lang="en-US" baseline="0" dirty="0" smtClean="0"/>
              <a:t>, or taro, farmer).</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3</a:t>
            </a:fld>
            <a:endParaRPr lang="en-US"/>
          </a:p>
        </p:txBody>
      </p:sp>
    </p:spTree>
    <p:extLst>
      <p:ext uri="{BB962C8B-B14F-4D97-AF65-F5344CB8AC3E}">
        <p14:creationId xmlns:p14="http://schemas.microsoft.com/office/powerpoint/2010/main" val="147714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Cummings manages an</a:t>
            </a:r>
            <a:r>
              <a:rPr lang="en-US" baseline="0" dirty="0" smtClean="0"/>
              <a:t> 18’ x 24’ shade house in the backyard of his family’s house. He supplies hotels and restaurants with lettuce, celery, and tomatoes. With the vegetables he grows he has been able to increase his annual income about $400. This, in a county where the 2012 median average income was $3,410. Mr. Cummings attributes his new knowledge and skills to the shade house staff and other producers.</a:t>
            </a:r>
          </a:p>
          <a:p>
            <a:endParaRPr lang="en-US" baseline="0" dirty="0" smtClean="0"/>
          </a:p>
          <a:p>
            <a:r>
              <a:rPr lang="en-US" baseline="0" dirty="0" smtClean="0"/>
              <a:t>The Farmer to Farmer Program: A Case Study, by UW-Extension, Cooperative Extension, Program Development &amp; Evaluation (Kerry Zaleski, Jennifer Kushner, Samuel Pratsch, Claire </a:t>
            </a:r>
            <a:r>
              <a:rPr lang="en-US" baseline="0" dirty="0" err="1" smtClean="0"/>
              <a:t>Clugston</a:t>
            </a:r>
            <a:r>
              <a:rPr lang="en-US" baseline="0" dirty="0" smtClean="0"/>
              <a:t>, and Larry Jones), May 20, 2013.</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4</a:t>
            </a:fld>
            <a:endParaRPr lang="en-US"/>
          </a:p>
        </p:txBody>
      </p:sp>
    </p:spTree>
    <p:extLst>
      <p:ext uri="{BB962C8B-B14F-4D97-AF65-F5344CB8AC3E}">
        <p14:creationId xmlns:p14="http://schemas.microsoft.com/office/powerpoint/2010/main" val="1378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McKenzie has a business</a:t>
            </a:r>
            <a:r>
              <a:rPr lang="en-US" baseline="0" dirty="0" smtClean="0"/>
              <a:t> providing seedlings to shade house farmers. He employs a record keeping system using simple ledgers to document expenditures, sales and income on a monthly basis. Mr. </a:t>
            </a:r>
            <a:r>
              <a:rPr lang="en-US" dirty="0"/>
              <a:t>McKenzie speaks of the record keeping system as key to his planning and decision making. He uses the information he collects to project future production, weekly sales and incidentals. He says the system also helps with reducing costs by calculating exactly how many seeds he needs to buy to cover a bag of the planting medium. Overall, it helps him understand the growth of the business. Using information from his records he has been able to chart his progress, moving from an income of $5 to $250 USD per month over an eight month period. </a:t>
            </a:r>
          </a:p>
        </p:txBody>
      </p:sp>
      <p:sp>
        <p:nvSpPr>
          <p:cNvPr id="4" name="Slide Number Placeholder 3"/>
          <p:cNvSpPr>
            <a:spLocks noGrp="1"/>
          </p:cNvSpPr>
          <p:nvPr>
            <p:ph type="sldNum" sz="quarter" idx="10"/>
          </p:nvPr>
        </p:nvSpPr>
        <p:spPr/>
        <p:txBody>
          <a:bodyPr/>
          <a:lstStyle/>
          <a:p>
            <a:fld id="{5C9CD88A-83C1-43D0-A62E-A83F099D5DBD}" type="slidenum">
              <a:rPr lang="en-US" smtClean="0"/>
              <a:t>5</a:t>
            </a:fld>
            <a:endParaRPr lang="en-US"/>
          </a:p>
        </p:txBody>
      </p:sp>
    </p:spTree>
    <p:extLst>
      <p:ext uri="{BB962C8B-B14F-4D97-AF65-F5344CB8AC3E}">
        <p14:creationId xmlns:p14="http://schemas.microsoft.com/office/powerpoint/2010/main" val="406862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Sustaining the impact of volunteer visits is critical.</a:t>
            </a:r>
            <a:r>
              <a:rPr lang="en-US" baseline="0" dirty="0" smtClean="0"/>
              <a:t> </a:t>
            </a:r>
          </a:p>
          <a:p>
            <a:r>
              <a:rPr lang="en-US" baseline="0" dirty="0" smtClean="0"/>
              <a:t>New knowledge doesn’t stick if it isn’t reinforced. Farmers can’t recall the names of the volunteers who visited them. Rather they point to staff members of the host organization and fellow farmers as the source of their new knowledge. </a:t>
            </a:r>
          </a:p>
          <a:p>
            <a:r>
              <a:rPr lang="en-US" baseline="0" dirty="0" smtClean="0"/>
              <a:t>This is where it becomes important to develop the capacity of the host organization staff and creating an environment that encourages a joint learning process. </a:t>
            </a:r>
            <a:r>
              <a:rPr lang="en-US" dirty="0" smtClean="0"/>
              <a:t>Multiplier effect.</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6</a:t>
            </a:fld>
            <a:endParaRPr lang="en-US"/>
          </a:p>
        </p:txBody>
      </p:sp>
    </p:spTree>
    <p:extLst>
      <p:ext uri="{BB962C8B-B14F-4D97-AF65-F5344CB8AC3E}">
        <p14:creationId xmlns:p14="http://schemas.microsoft.com/office/powerpoint/2010/main" val="39687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assignment in Honduras was to introduce a simple method of record</a:t>
            </a:r>
            <a:r>
              <a:rPr lang="en-US" baseline="0" dirty="0" smtClean="0"/>
              <a:t> keeping. I worked with the staff of </a:t>
            </a:r>
            <a:r>
              <a:rPr lang="en-US" baseline="0" dirty="0" err="1" smtClean="0"/>
              <a:t>FUCOHSO</a:t>
            </a:r>
            <a:r>
              <a:rPr lang="en-US" baseline="0" dirty="0" smtClean="0"/>
              <a:t> (Honduras Foundation for Sustainable Harvest) to conduct </a:t>
            </a:r>
            <a:r>
              <a:rPr lang="en-US" dirty="0" smtClean="0"/>
              <a:t>7</a:t>
            </a:r>
            <a:r>
              <a:rPr lang="en-US" baseline="0" dirty="0" smtClean="0"/>
              <a:t> workshops with 88 participants; 62 (70%) male and 26 (30%) female.</a:t>
            </a:r>
          </a:p>
          <a:p>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7</a:t>
            </a:fld>
            <a:endParaRPr lang="en-US"/>
          </a:p>
        </p:txBody>
      </p:sp>
    </p:spTree>
    <p:extLst>
      <p:ext uri="{BB962C8B-B14F-4D97-AF65-F5344CB8AC3E}">
        <p14:creationId xmlns:p14="http://schemas.microsoft.com/office/powerpoint/2010/main" val="347105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workshops lasted 4 – 5 hours not counting the breaks for lunch. Other than introducing the specifics of the recordkeeping</a:t>
            </a:r>
            <a:r>
              <a:rPr lang="en-US" baseline="0" dirty="0" smtClean="0"/>
              <a:t> system all the information came from the participants. Their participation was a very critical element of the workshops.</a:t>
            </a:r>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8</a:t>
            </a:fld>
            <a:endParaRPr lang="en-US"/>
          </a:p>
        </p:txBody>
      </p:sp>
    </p:spTree>
    <p:extLst>
      <p:ext uri="{BB962C8B-B14F-4D97-AF65-F5344CB8AC3E}">
        <p14:creationId xmlns:p14="http://schemas.microsoft.com/office/powerpoint/2010/main" val="8982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CD88A-83C1-43D0-A62E-A83F099D5DBD}" type="slidenum">
              <a:rPr lang="en-US" smtClean="0"/>
              <a:t>9</a:t>
            </a:fld>
            <a:endParaRPr lang="en-US"/>
          </a:p>
        </p:txBody>
      </p:sp>
    </p:spTree>
    <p:extLst>
      <p:ext uri="{BB962C8B-B14F-4D97-AF65-F5344CB8AC3E}">
        <p14:creationId xmlns:p14="http://schemas.microsoft.com/office/powerpoint/2010/main" val="166739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E088B6D-5509-4747-88D2-0DD7EE6D4E26}" type="datetimeFigureOut">
              <a:rPr lang="en-US" smtClean="0"/>
              <a:t>11/1/2013</a:t>
            </a:fld>
            <a:endParaRPr lang="en-US"/>
          </a:p>
        </p:txBody>
      </p:sp>
      <p:sp>
        <p:nvSpPr>
          <p:cNvPr id="16" name="Slide Number Placeholder 15"/>
          <p:cNvSpPr>
            <a:spLocks noGrp="1"/>
          </p:cNvSpPr>
          <p:nvPr>
            <p:ph type="sldNum" sz="quarter" idx="11"/>
          </p:nvPr>
        </p:nvSpPr>
        <p:spPr/>
        <p:txBody>
          <a:bodyPr/>
          <a:lstStyle/>
          <a:p>
            <a:fld id="{7B963808-132C-4725-899F-582027AEFA6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088B6D-5509-4747-88D2-0DD7EE6D4E26}"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3808-132C-4725-899F-582027AEFA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088B6D-5509-4747-88D2-0DD7EE6D4E26}"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3808-132C-4725-899F-582027AEFA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E088B6D-5509-4747-88D2-0DD7EE6D4E26}" type="datetimeFigureOut">
              <a:rPr lang="en-US" smtClean="0"/>
              <a:t>11/1/2013</a:t>
            </a:fld>
            <a:endParaRPr lang="en-US"/>
          </a:p>
        </p:txBody>
      </p:sp>
      <p:sp>
        <p:nvSpPr>
          <p:cNvPr id="15" name="Slide Number Placeholder 14"/>
          <p:cNvSpPr>
            <a:spLocks noGrp="1"/>
          </p:cNvSpPr>
          <p:nvPr>
            <p:ph type="sldNum" sz="quarter" idx="15"/>
          </p:nvPr>
        </p:nvSpPr>
        <p:spPr/>
        <p:txBody>
          <a:bodyPr/>
          <a:lstStyle>
            <a:lvl1pPr algn="ctr">
              <a:defRPr/>
            </a:lvl1pPr>
          </a:lstStyle>
          <a:p>
            <a:fld id="{7B963808-132C-4725-899F-582027AEFA65}"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088B6D-5509-4747-88D2-0DD7EE6D4E26}"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3808-132C-4725-899F-582027AEFA65}"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088B6D-5509-4747-88D2-0DD7EE6D4E26}"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63808-132C-4725-899F-582027AEFA6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B963808-132C-4725-899F-582027AEFA65}"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E088B6D-5509-4747-88D2-0DD7EE6D4E26}" type="datetimeFigureOut">
              <a:rPr lang="en-US" smtClean="0"/>
              <a:t>11/1/2013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088B6D-5509-4747-88D2-0DD7EE6D4E26}" type="datetimeFigureOut">
              <a:rPr lang="en-US" smtClean="0"/>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63808-132C-4725-899F-582027AEFA6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88B6D-5509-4747-88D2-0DD7EE6D4E26}" type="datetimeFigureOut">
              <a:rPr lang="en-US" smtClean="0"/>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63808-132C-4725-899F-582027AEFA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E088B6D-5509-4747-88D2-0DD7EE6D4E26}" type="datetimeFigureOut">
              <a:rPr lang="en-US" smtClean="0"/>
              <a:t>11/1/2013</a:t>
            </a:fld>
            <a:endParaRPr lang="en-US"/>
          </a:p>
        </p:txBody>
      </p:sp>
      <p:sp>
        <p:nvSpPr>
          <p:cNvPr id="9" name="Slide Number Placeholder 8"/>
          <p:cNvSpPr>
            <a:spLocks noGrp="1"/>
          </p:cNvSpPr>
          <p:nvPr>
            <p:ph type="sldNum" sz="quarter" idx="15"/>
          </p:nvPr>
        </p:nvSpPr>
        <p:spPr/>
        <p:txBody>
          <a:bodyPr/>
          <a:lstStyle/>
          <a:p>
            <a:fld id="{7B963808-132C-4725-899F-582027AEFA65}"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E088B6D-5509-4747-88D2-0DD7EE6D4E26}" type="datetimeFigureOut">
              <a:rPr lang="en-US" smtClean="0"/>
              <a:t>11/1/2013</a:t>
            </a:fld>
            <a:endParaRPr lang="en-US"/>
          </a:p>
        </p:txBody>
      </p:sp>
      <p:sp>
        <p:nvSpPr>
          <p:cNvPr id="9" name="Slide Number Placeholder 8"/>
          <p:cNvSpPr>
            <a:spLocks noGrp="1"/>
          </p:cNvSpPr>
          <p:nvPr>
            <p:ph type="sldNum" sz="quarter" idx="11"/>
          </p:nvPr>
        </p:nvSpPr>
        <p:spPr/>
        <p:txBody>
          <a:bodyPr/>
          <a:lstStyle/>
          <a:p>
            <a:fld id="{7B963808-132C-4725-899F-582027AEFA6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E088B6D-5509-4747-88D2-0DD7EE6D4E26}" type="datetimeFigureOut">
              <a:rPr lang="en-US" smtClean="0"/>
              <a:t>11/1/2013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B963808-132C-4725-899F-582027AEFA65}"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0"/>
            <a:ext cx="6400800" cy="1752600"/>
          </a:xfrm>
        </p:spPr>
        <p:txBody>
          <a:bodyPr/>
          <a:lstStyle/>
          <a:p>
            <a:r>
              <a:rPr lang="en-US" b="1" dirty="0" smtClean="0"/>
              <a:t>By Howard Fenton</a:t>
            </a:r>
          </a:p>
          <a:p>
            <a:r>
              <a:rPr lang="en-US" b="1" dirty="0" smtClean="0"/>
              <a:t>University of Wisconsin-Extension</a:t>
            </a:r>
          </a:p>
          <a:p>
            <a:r>
              <a:rPr lang="en-US" b="1" dirty="0" smtClean="0"/>
              <a:t>Cooperative Extension</a:t>
            </a:r>
            <a:endParaRPr lang="en-US" b="1" dirty="0"/>
          </a:p>
        </p:txBody>
      </p:sp>
      <p:sp>
        <p:nvSpPr>
          <p:cNvPr id="2" name="Title 1"/>
          <p:cNvSpPr>
            <a:spLocks noGrp="1"/>
          </p:cNvSpPr>
          <p:nvPr>
            <p:ph type="ctrTitle"/>
          </p:nvPr>
        </p:nvSpPr>
        <p:spPr>
          <a:xfrm>
            <a:off x="685800" y="1752600"/>
            <a:ext cx="7772400" cy="1466850"/>
          </a:xfrm>
        </p:spPr>
        <p:txBody>
          <a:bodyPr>
            <a:noAutofit/>
          </a:bodyPr>
          <a:lstStyle/>
          <a:p>
            <a:r>
              <a:rPr lang="en-US" sz="3200" b="1" dirty="0" smtClean="0"/>
              <a:t>Introducing Recordkeeping to Farmers Receiving Technical Assistance from International Aid Organizations</a:t>
            </a:r>
            <a:endParaRPr lang="en-US" sz="3200" b="1" dirty="0"/>
          </a:p>
        </p:txBody>
      </p:sp>
    </p:spTree>
    <p:extLst>
      <p:ext uri="{BB962C8B-B14F-4D97-AF65-F5344CB8AC3E}">
        <p14:creationId xmlns:p14="http://schemas.microsoft.com/office/powerpoint/2010/main" val="2843400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8003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896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7730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fontScale="85000" lnSpcReduction="20000"/>
          </a:bodyPr>
          <a:lstStyle/>
          <a:p>
            <a:endParaRPr lang="en-US" dirty="0" smtClean="0"/>
          </a:p>
          <a:p>
            <a:r>
              <a:rPr lang="en-US" sz="3000" b="1" dirty="0" smtClean="0"/>
              <a:t>Select a crop for demonstration purposes.</a:t>
            </a:r>
          </a:p>
          <a:p>
            <a:r>
              <a:rPr lang="en-US" sz="3000" b="1" dirty="0" smtClean="0"/>
              <a:t>Identify all the activities in the production cycle.</a:t>
            </a:r>
          </a:p>
          <a:p>
            <a:r>
              <a:rPr lang="en-US" sz="3000" b="1" dirty="0" smtClean="0"/>
              <a:t>Group activities based on the similarity of their purpose.</a:t>
            </a:r>
          </a:p>
          <a:p>
            <a:r>
              <a:rPr lang="en-US" sz="3000" b="1" dirty="0" smtClean="0"/>
              <a:t>Set up the record keeping book.</a:t>
            </a:r>
          </a:p>
          <a:p>
            <a:r>
              <a:rPr lang="en-US" sz="3000" b="1" dirty="0" smtClean="0"/>
              <a:t>Record financial, physical units and personal labor for each activity throughout the production cycle.</a:t>
            </a:r>
          </a:p>
          <a:p>
            <a:r>
              <a:rPr lang="en-US" sz="3000" b="1" dirty="0" smtClean="0"/>
              <a:t>Total results and prepare a simple income statement to determine net income and return for each hour of personal labor.</a:t>
            </a:r>
          </a:p>
          <a:p>
            <a:endParaRPr lang="en-US" dirty="0"/>
          </a:p>
        </p:txBody>
      </p:sp>
      <p:sp>
        <p:nvSpPr>
          <p:cNvPr id="3" name="Title 2"/>
          <p:cNvSpPr>
            <a:spLocks noGrp="1"/>
          </p:cNvSpPr>
          <p:nvPr>
            <p:ph type="title"/>
          </p:nvPr>
        </p:nvSpPr>
        <p:spPr/>
        <p:txBody>
          <a:bodyPr anchor="ctr">
            <a:normAutofit/>
          </a:bodyPr>
          <a:lstStyle/>
          <a:p>
            <a:pPr algn="ctr"/>
            <a:r>
              <a:rPr lang="en-US" sz="5400" b="1" dirty="0" smtClean="0"/>
              <a:t>A Participatory Approach</a:t>
            </a:r>
            <a:endParaRPr lang="en-US" sz="5400" b="1" dirty="0"/>
          </a:p>
        </p:txBody>
      </p:sp>
    </p:spTree>
    <p:extLst>
      <p:ext uri="{BB962C8B-B14F-4D97-AF65-F5344CB8AC3E}">
        <p14:creationId xmlns:p14="http://schemas.microsoft.com/office/powerpoint/2010/main" val="3789539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076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4696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smtClean="0">
                <a:solidFill>
                  <a:srgbClr val="FEFAC9"/>
                </a:solidFill>
              </a:rPr>
              <a:t>Results</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5348" b="15348"/>
          <a:stretch>
            <a:fillRect/>
          </a:stretch>
        </p:blipFill>
        <p:spPr/>
      </p:pic>
      <p:sp>
        <p:nvSpPr>
          <p:cNvPr id="4" name="Text Placeholder 3"/>
          <p:cNvSpPr>
            <a:spLocks noGrp="1"/>
          </p:cNvSpPr>
          <p:nvPr>
            <p:ph type="body" sz="half" idx="2"/>
          </p:nvPr>
        </p:nvSpPr>
        <p:spPr/>
        <p:txBody>
          <a:bodyPr/>
          <a:lstStyle/>
          <a:p>
            <a:r>
              <a:rPr lang="en-US" dirty="0"/>
              <a:t>In our example a single </a:t>
            </a:r>
            <a:r>
              <a:rPr lang="en-US" dirty="0" err="1"/>
              <a:t>manzana</a:t>
            </a:r>
            <a:r>
              <a:rPr lang="en-US" dirty="0"/>
              <a:t> (about 1.7 acres) of land yielded a return of </a:t>
            </a:r>
            <a:r>
              <a:rPr lang="en-US" dirty="0" smtClean="0"/>
              <a:t>$7,460 </a:t>
            </a:r>
            <a:r>
              <a:rPr lang="en-US" dirty="0"/>
              <a:t>Lempira. For an estimated </a:t>
            </a:r>
            <a:r>
              <a:rPr lang="en-US" dirty="0" smtClean="0"/>
              <a:t>23 </a:t>
            </a:r>
            <a:r>
              <a:rPr lang="en-US" dirty="0"/>
              <a:t>days of personal labor that works out to about $</a:t>
            </a:r>
            <a:r>
              <a:rPr lang="en-US" dirty="0" smtClean="0"/>
              <a:t>L324 </a:t>
            </a:r>
            <a:r>
              <a:rPr lang="en-US" dirty="0"/>
              <a:t>per day (or </a:t>
            </a:r>
            <a:r>
              <a:rPr lang="en-US" dirty="0" smtClean="0"/>
              <a:t>a little more than $US</a:t>
            </a:r>
            <a:r>
              <a:rPr lang="en-US" dirty="0"/>
              <a:t>8</a:t>
            </a:r>
            <a:r>
              <a:rPr lang="en-US" dirty="0" smtClean="0"/>
              <a:t> </a:t>
            </a:r>
            <a:r>
              <a:rPr lang="en-US" dirty="0"/>
              <a:t>day at an exchange rate of $L19 = $</a:t>
            </a:r>
            <a:r>
              <a:rPr lang="en-US" dirty="0" smtClean="0"/>
              <a:t>US1).</a:t>
            </a:r>
            <a:endParaRPr lang="en-US" dirty="0"/>
          </a:p>
          <a:p>
            <a:endParaRPr lang="en-US" dirty="0"/>
          </a:p>
        </p:txBody>
      </p:sp>
    </p:spTree>
    <p:extLst>
      <p:ext uri="{BB962C8B-B14F-4D97-AF65-F5344CB8AC3E}">
        <p14:creationId xmlns:p14="http://schemas.microsoft.com/office/powerpoint/2010/main" val="2941541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2600" dirty="0" smtClean="0"/>
              <a:t>A Teachable Moment</a:t>
            </a:r>
            <a:endParaRPr lang="en-US" sz="26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418" r="9418"/>
          <a:stretch>
            <a:fillRect/>
          </a:stretch>
        </p:blipFill>
        <p:spPr/>
      </p:pic>
      <p:sp>
        <p:nvSpPr>
          <p:cNvPr id="4" name="Text Placeholder 3"/>
          <p:cNvSpPr>
            <a:spLocks noGrp="1"/>
          </p:cNvSpPr>
          <p:nvPr>
            <p:ph type="body" sz="half" idx="2"/>
          </p:nvPr>
        </p:nvSpPr>
        <p:spPr/>
        <p:txBody>
          <a:bodyPr anchor="ctr">
            <a:normAutofit fontScale="85000" lnSpcReduction="20000"/>
          </a:bodyPr>
          <a:lstStyle/>
          <a:p>
            <a:r>
              <a:rPr lang="en-US" sz="1900" b="1" dirty="0"/>
              <a:t>Roy Lara, a </a:t>
            </a:r>
            <a:r>
              <a:rPr lang="en-US" sz="1900" b="1" dirty="0" err="1"/>
              <a:t>FUCOHSO</a:t>
            </a:r>
            <a:r>
              <a:rPr lang="en-US" sz="1900" b="1" dirty="0"/>
              <a:t> agronomist and Program Leader, uses the results from our demonstration </a:t>
            </a:r>
            <a:r>
              <a:rPr lang="en-US" sz="1900" b="1" dirty="0" smtClean="0"/>
              <a:t>to </a:t>
            </a:r>
            <a:r>
              <a:rPr lang="en-US" sz="1900" b="1" dirty="0"/>
              <a:t>emphasize some financial advantages </a:t>
            </a:r>
            <a:r>
              <a:rPr lang="en-US" sz="1900" b="1" dirty="0" smtClean="0"/>
              <a:t>of </a:t>
            </a:r>
            <a:r>
              <a:rPr lang="en-US" sz="1900" b="1" dirty="0"/>
              <a:t>substituting expensive store-bought fertilizers with organic, homegrown fertilizers.</a:t>
            </a:r>
          </a:p>
          <a:p>
            <a:endParaRPr lang="en-US" dirty="0"/>
          </a:p>
        </p:txBody>
      </p:sp>
    </p:spTree>
    <p:extLst>
      <p:ext uri="{BB962C8B-B14F-4D97-AF65-F5344CB8AC3E}">
        <p14:creationId xmlns:p14="http://schemas.microsoft.com/office/powerpoint/2010/main" val="406175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r>
              <a:rPr lang="en-US" sz="3200" b="1" dirty="0" smtClean="0"/>
              <a:t>Are volunteer visits a good investment? Are they effective?</a:t>
            </a:r>
          </a:p>
          <a:p>
            <a:r>
              <a:rPr lang="en-US" sz="3200" b="1" dirty="0" smtClean="0"/>
              <a:t>How do we know?</a:t>
            </a:r>
          </a:p>
          <a:p>
            <a:r>
              <a:rPr lang="en-US" sz="3200" b="1" dirty="0" smtClean="0"/>
              <a:t>Surveys:</a:t>
            </a:r>
          </a:p>
          <a:p>
            <a:pPr lvl="1"/>
            <a:r>
              <a:rPr lang="en-US" sz="3200" b="1" dirty="0" smtClean="0"/>
              <a:t>Pre-workshop.</a:t>
            </a:r>
          </a:p>
          <a:p>
            <a:pPr lvl="1"/>
            <a:r>
              <a:rPr lang="en-US" sz="3200" b="1" dirty="0" smtClean="0"/>
              <a:t>Post-workshop. Focus on adapting rather than adopting?</a:t>
            </a:r>
          </a:p>
          <a:p>
            <a:pPr lvl="1"/>
            <a:r>
              <a:rPr lang="en-US" sz="3200" b="1" dirty="0" smtClean="0"/>
              <a:t>Months/years later.</a:t>
            </a:r>
            <a:endParaRPr lang="en-US" sz="3200" b="1" dirty="0"/>
          </a:p>
        </p:txBody>
      </p:sp>
      <p:sp>
        <p:nvSpPr>
          <p:cNvPr id="3" name="Title 2"/>
          <p:cNvSpPr>
            <a:spLocks noGrp="1"/>
          </p:cNvSpPr>
          <p:nvPr>
            <p:ph type="title"/>
          </p:nvPr>
        </p:nvSpPr>
        <p:spPr/>
        <p:txBody>
          <a:bodyPr anchor="ctr"/>
          <a:lstStyle/>
          <a:p>
            <a:pPr algn="ctr"/>
            <a:r>
              <a:rPr lang="en-US" sz="6600" b="1" dirty="0" smtClean="0"/>
              <a:t>Next Steps</a:t>
            </a:r>
            <a:endParaRPr lang="en-US" sz="6600" b="1" dirty="0"/>
          </a:p>
        </p:txBody>
      </p:sp>
    </p:spTree>
    <p:extLst>
      <p:ext uri="{BB962C8B-B14F-4D97-AF65-F5344CB8AC3E}">
        <p14:creationId xmlns:p14="http://schemas.microsoft.com/office/powerpoint/2010/main" val="246080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Do you have any questions?</a:t>
            </a:r>
          </a:p>
          <a:p>
            <a:pPr lvl="0">
              <a:buClr>
                <a:srgbClr val="F3A447"/>
              </a:buClr>
            </a:pPr>
            <a:endParaRPr lang="en-US" sz="3600" b="1" dirty="0" smtClean="0">
              <a:solidFill>
                <a:prstClr val="white"/>
              </a:solidFill>
            </a:endParaRPr>
          </a:p>
          <a:p>
            <a:pPr lvl="0">
              <a:buClr>
                <a:srgbClr val="F3A447"/>
              </a:buClr>
            </a:pPr>
            <a:r>
              <a:rPr lang="en-US" sz="3600" b="1" dirty="0" smtClean="0">
                <a:solidFill>
                  <a:prstClr val="white"/>
                </a:solidFill>
              </a:rPr>
              <a:t>My questions </a:t>
            </a:r>
            <a:r>
              <a:rPr lang="en-US" sz="3600" b="1" dirty="0">
                <a:solidFill>
                  <a:prstClr val="white"/>
                </a:solidFill>
              </a:rPr>
              <a:t>for you:</a:t>
            </a:r>
          </a:p>
          <a:p>
            <a:pPr lvl="1">
              <a:buClr>
                <a:srgbClr val="F3A447">
                  <a:shade val="75000"/>
                </a:srgbClr>
              </a:buClr>
            </a:pPr>
            <a:r>
              <a:rPr lang="en-US" sz="3600" b="1" dirty="0">
                <a:solidFill>
                  <a:srgbClr val="FEFAC9"/>
                </a:solidFill>
              </a:rPr>
              <a:t>What major core idea did you get from this session?</a:t>
            </a:r>
          </a:p>
          <a:p>
            <a:pPr lvl="1">
              <a:buClr>
                <a:srgbClr val="F3A447">
                  <a:shade val="75000"/>
                </a:srgbClr>
              </a:buClr>
            </a:pPr>
            <a:r>
              <a:rPr lang="en-US" sz="3600" b="1" dirty="0">
                <a:solidFill>
                  <a:srgbClr val="FEFAC9"/>
                </a:solidFill>
              </a:rPr>
              <a:t>What were you hoping to hear but didn’t?</a:t>
            </a:r>
          </a:p>
        </p:txBody>
      </p:sp>
      <p:sp>
        <p:nvSpPr>
          <p:cNvPr id="3" name="Title 2"/>
          <p:cNvSpPr>
            <a:spLocks noGrp="1"/>
          </p:cNvSpPr>
          <p:nvPr>
            <p:ph type="title"/>
          </p:nvPr>
        </p:nvSpPr>
        <p:spPr/>
        <p:txBody>
          <a:bodyPr anchor="ctr"/>
          <a:lstStyle/>
          <a:p>
            <a:pPr algn="ctr"/>
            <a:r>
              <a:rPr lang="en-US" sz="7200" b="1" dirty="0" smtClean="0">
                <a:ln w="3200">
                  <a:solidFill>
                    <a:srgbClr val="444D26">
                      <a:shade val="75000"/>
                      <a:alpha val="25000"/>
                    </a:srgbClr>
                  </a:solidFill>
                  <a:prstDash val="solid"/>
                  <a:round/>
                </a:ln>
              </a:rPr>
              <a:t>Questions</a:t>
            </a:r>
            <a:endParaRPr lang="en-US" dirty="0"/>
          </a:p>
        </p:txBody>
      </p:sp>
    </p:spTree>
    <p:extLst>
      <p:ext uri="{BB962C8B-B14F-4D97-AF65-F5344CB8AC3E}">
        <p14:creationId xmlns:p14="http://schemas.microsoft.com/office/powerpoint/2010/main" val="376783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nchor="ctr"/>
          <a:lstStyle/>
          <a:p>
            <a:r>
              <a:rPr lang="en-US" dirty="0" smtClean="0"/>
              <a:t>Getting control of the production process.</a:t>
            </a:r>
          </a:p>
          <a:p>
            <a:r>
              <a:rPr lang="en-US" dirty="0" smtClean="0"/>
              <a:t>Showing how labor could be used more productively.</a:t>
            </a:r>
          </a:p>
          <a:p>
            <a:r>
              <a:rPr lang="en-US" dirty="0" smtClean="0"/>
              <a:t>Stepping up food production.</a:t>
            </a:r>
          </a:p>
          <a:p>
            <a:r>
              <a:rPr lang="en-US" dirty="0" smtClean="0"/>
              <a:t>An important input that positively influences the economic results on the farm.</a:t>
            </a:r>
          </a:p>
          <a:p>
            <a:r>
              <a:rPr lang="en-US" dirty="0" smtClean="0"/>
              <a:t>Keeping physical records has a significantly greater influence on farm output than does keeping financial records.</a:t>
            </a:r>
            <a:endParaRPr lang="en-US" dirty="0"/>
          </a:p>
        </p:txBody>
      </p:sp>
      <p:sp>
        <p:nvSpPr>
          <p:cNvPr id="3" name="Title 2"/>
          <p:cNvSpPr>
            <a:spLocks noGrp="1"/>
          </p:cNvSpPr>
          <p:nvPr>
            <p:ph type="title"/>
          </p:nvPr>
        </p:nvSpPr>
        <p:spPr>
          <a:xfrm>
            <a:off x="457200" y="381000"/>
            <a:ext cx="8229600" cy="1600200"/>
          </a:xfrm>
        </p:spPr>
        <p:txBody>
          <a:bodyPr anchor="ctr">
            <a:noAutofit/>
          </a:bodyPr>
          <a:lstStyle/>
          <a:p>
            <a:pPr algn="ctr"/>
            <a:r>
              <a:rPr lang="en-US" sz="4400" b="1" dirty="0" smtClean="0"/>
              <a:t>Potential Benefits from Recordkeeping</a:t>
            </a:r>
            <a:endParaRPr lang="en-US" sz="4400" b="1" dirty="0"/>
          </a:p>
        </p:txBody>
      </p:sp>
    </p:spTree>
    <p:extLst>
      <p:ext uri="{BB962C8B-B14F-4D97-AF65-F5344CB8AC3E}">
        <p14:creationId xmlns:p14="http://schemas.microsoft.com/office/powerpoint/2010/main" val="3100397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699804"/>
            <a:ext cx="8305800" cy="2548596"/>
          </a:xfrm>
        </p:spPr>
        <p:txBody>
          <a:bodyPr/>
          <a:lstStyle/>
          <a:p>
            <a:r>
              <a:rPr lang="en-US" dirty="0" smtClean="0"/>
              <a:t>Howard Fenton</a:t>
            </a:r>
          </a:p>
          <a:p>
            <a:r>
              <a:rPr lang="en-US" dirty="0" smtClean="0"/>
              <a:t>UW-Extension, Cooperative Extension</a:t>
            </a:r>
          </a:p>
          <a:p>
            <a:r>
              <a:rPr lang="en-US" dirty="0" smtClean="0"/>
              <a:t>432 N. Lake Street</a:t>
            </a:r>
          </a:p>
          <a:p>
            <a:r>
              <a:rPr lang="en-US" dirty="0" smtClean="0"/>
              <a:t>Madison, WI 53706</a:t>
            </a:r>
          </a:p>
          <a:p>
            <a:r>
              <a:rPr lang="en-US" dirty="0" smtClean="0"/>
              <a:t>608-263-0758 (w) or 608-228-2202 (c)</a:t>
            </a:r>
          </a:p>
          <a:p>
            <a:r>
              <a:rPr lang="en-US" dirty="0"/>
              <a:t>h</a:t>
            </a:r>
            <a:r>
              <a:rPr lang="en-US" dirty="0" smtClean="0"/>
              <a:t>oward.fenton@ces.uwex.edu</a:t>
            </a:r>
          </a:p>
          <a:p>
            <a:endParaRPr lang="en-US" dirty="0"/>
          </a:p>
        </p:txBody>
      </p:sp>
      <p:sp>
        <p:nvSpPr>
          <p:cNvPr id="3" name="Title 2"/>
          <p:cNvSpPr>
            <a:spLocks noGrp="1"/>
          </p:cNvSpPr>
          <p:nvPr>
            <p:ph type="ctrTitle"/>
          </p:nvPr>
        </p:nvSpPr>
        <p:spPr>
          <a:xfrm>
            <a:off x="457200" y="1066800"/>
            <a:ext cx="8305800" cy="1981200"/>
          </a:xfrm>
        </p:spPr>
        <p:txBody>
          <a:bodyPr/>
          <a:lstStyle/>
          <a:p>
            <a:r>
              <a:rPr lang="en-US" sz="4000" dirty="0" smtClean="0"/>
              <a:t>Introducing Recordkeeping to Farmers Receiving Technical Assistance from International Aid Organizations</a:t>
            </a:r>
            <a:endParaRPr lang="en-US" sz="4000" dirty="0"/>
          </a:p>
        </p:txBody>
      </p:sp>
    </p:spTree>
    <p:extLst>
      <p:ext uri="{BB962C8B-B14F-4D97-AF65-F5344CB8AC3E}">
        <p14:creationId xmlns:p14="http://schemas.microsoft.com/office/powerpoint/2010/main" val="1702691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418" r="9418"/>
          <a:stretch>
            <a:fillRect/>
          </a:stretch>
        </p:blipFill>
        <p:spPr/>
      </p:pic>
      <p:sp>
        <p:nvSpPr>
          <p:cNvPr id="4" name="Text Placeholder 3"/>
          <p:cNvSpPr>
            <a:spLocks noGrp="1"/>
          </p:cNvSpPr>
          <p:nvPr>
            <p:ph type="body" sz="half" idx="2"/>
          </p:nvPr>
        </p:nvSpPr>
        <p:spPr/>
        <p:txBody>
          <a:bodyPr/>
          <a:lstStyle/>
          <a:p>
            <a:r>
              <a:rPr lang="en-US" dirty="0" smtClean="0"/>
              <a:t> </a:t>
            </a:r>
            <a:endParaRPr lang="en-US" dirty="0"/>
          </a:p>
        </p:txBody>
      </p:sp>
    </p:spTree>
    <p:extLst>
      <p:ext uri="{BB962C8B-B14F-4D97-AF65-F5344CB8AC3E}">
        <p14:creationId xmlns:p14="http://schemas.microsoft.com/office/powerpoint/2010/main" val="3045242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2000" dirty="0" smtClean="0"/>
              <a:t>Benefits of Record Keeping</a:t>
            </a:r>
            <a:br>
              <a:rPr lang="en-US" sz="2000" dirty="0" smtClean="0"/>
            </a:br>
            <a:endParaRPr lang="en-US" sz="20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9418" r="9418"/>
          <a:stretch>
            <a:fillRect/>
          </a:stretch>
        </p:blipFill>
        <p:spPr/>
      </p:pic>
      <p:sp>
        <p:nvSpPr>
          <p:cNvPr id="4" name="Text Placeholder 3"/>
          <p:cNvSpPr>
            <a:spLocks noGrp="1"/>
          </p:cNvSpPr>
          <p:nvPr>
            <p:ph type="body" sz="half" idx="2"/>
          </p:nvPr>
        </p:nvSpPr>
        <p:spPr/>
        <p:txBody>
          <a:bodyPr anchor="ctr">
            <a:normAutofit/>
          </a:bodyPr>
          <a:lstStyle/>
          <a:p>
            <a:r>
              <a:rPr lang="en-US" sz="1800" dirty="0" smtClean="0"/>
              <a:t>Ernest Cummings: “If you want to manage and get ahead then you have to think of little ways to do so with cutting costs and everything. This is something new and I would never have thought of it.”</a:t>
            </a:r>
            <a:endParaRPr lang="en-US" sz="1800" dirty="0"/>
          </a:p>
        </p:txBody>
      </p:sp>
    </p:spTree>
    <p:extLst>
      <p:ext uri="{BB962C8B-B14F-4D97-AF65-F5344CB8AC3E}">
        <p14:creationId xmlns:p14="http://schemas.microsoft.com/office/powerpoint/2010/main" val="1979401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2000" dirty="0" smtClean="0"/>
              <a:t>Benefits</a:t>
            </a:r>
            <a:r>
              <a:rPr lang="en-US" dirty="0" smtClean="0"/>
              <a:t> of Record Keeping</a:t>
            </a:r>
            <a:br>
              <a:rPr lang="en-US" dirty="0" smtClean="0"/>
            </a:b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418" r="9418"/>
          <a:stretch>
            <a:fillRect/>
          </a:stretch>
        </p:blipFill>
        <p:spPr/>
      </p:pic>
      <p:sp>
        <p:nvSpPr>
          <p:cNvPr id="4" name="Text Placeholder 3"/>
          <p:cNvSpPr>
            <a:spLocks noGrp="1"/>
          </p:cNvSpPr>
          <p:nvPr>
            <p:ph type="body" sz="half" idx="2"/>
          </p:nvPr>
        </p:nvSpPr>
        <p:spPr>
          <a:xfrm>
            <a:off x="6629400" y="1447800"/>
            <a:ext cx="2057400" cy="4572000"/>
          </a:xfrm>
        </p:spPr>
        <p:txBody>
          <a:bodyPr anchor="ctr">
            <a:normAutofit fontScale="92500"/>
          </a:bodyPr>
          <a:lstStyle/>
          <a:p>
            <a:r>
              <a:rPr lang="en-US" sz="2000" dirty="0" smtClean="0"/>
              <a:t>Sigmund McKenzie, Farmer to Farmer Field Officer and shade house producer. Uses a simple record keeping system to improve planning and decision-making.</a:t>
            </a:r>
            <a:endParaRPr lang="en-US" sz="2000" dirty="0"/>
          </a:p>
        </p:txBody>
      </p:sp>
    </p:spTree>
    <p:extLst>
      <p:ext uri="{BB962C8B-B14F-4D97-AF65-F5344CB8AC3E}">
        <p14:creationId xmlns:p14="http://schemas.microsoft.com/office/powerpoint/2010/main" val="130544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p:spPr>
        <p:txBody>
          <a:bodyPr anchor="ctr">
            <a:noAutofit/>
          </a:bodyPr>
          <a:lstStyle/>
          <a:p>
            <a:r>
              <a:rPr lang="en-US" sz="3600" dirty="0" smtClean="0"/>
              <a:t>The volunteer in relationship with the farmer.</a:t>
            </a:r>
          </a:p>
          <a:p>
            <a:r>
              <a:rPr lang="en-US" sz="3600" dirty="0" smtClean="0"/>
              <a:t>The volunteer in relationship with the host organization staff.</a:t>
            </a:r>
          </a:p>
          <a:p>
            <a:r>
              <a:rPr lang="en-US" sz="3600" dirty="0" smtClean="0"/>
              <a:t>The host organization staff in relationship with the farmer.</a:t>
            </a:r>
          </a:p>
          <a:p>
            <a:r>
              <a:rPr lang="en-US" sz="3600" dirty="0" smtClean="0"/>
              <a:t>The farmer in relationship with other farmers.</a:t>
            </a:r>
            <a:endParaRPr lang="en-US" sz="3600" dirty="0"/>
          </a:p>
        </p:txBody>
      </p:sp>
      <p:sp>
        <p:nvSpPr>
          <p:cNvPr id="3" name="Title 2"/>
          <p:cNvSpPr>
            <a:spLocks noGrp="1"/>
          </p:cNvSpPr>
          <p:nvPr>
            <p:ph type="title"/>
          </p:nvPr>
        </p:nvSpPr>
        <p:spPr/>
        <p:txBody>
          <a:bodyPr anchor="ctr"/>
          <a:lstStyle/>
          <a:p>
            <a:pPr algn="ctr"/>
            <a:r>
              <a:rPr lang="en-US" sz="5400" b="1" dirty="0" smtClean="0"/>
              <a:t>Capacity Building</a:t>
            </a:r>
            <a:endParaRPr lang="en-US" sz="5400" b="1" dirty="0"/>
          </a:p>
        </p:txBody>
      </p:sp>
    </p:spTree>
    <p:extLst>
      <p:ext uri="{BB962C8B-B14F-4D97-AF65-F5344CB8AC3E}">
        <p14:creationId xmlns:p14="http://schemas.microsoft.com/office/powerpoint/2010/main" val="1651494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Partners of the Americas, Farmer-to-Farmer Flex Program</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418" r="9418"/>
          <a:stretch>
            <a:fillRect/>
          </a:stretch>
        </p:blipFill>
        <p:spPr/>
      </p:pic>
      <p:sp>
        <p:nvSpPr>
          <p:cNvPr id="4" name="Text Placeholder 3"/>
          <p:cNvSpPr>
            <a:spLocks noGrp="1"/>
          </p:cNvSpPr>
          <p:nvPr>
            <p:ph type="body" sz="half" idx="2"/>
          </p:nvPr>
        </p:nvSpPr>
        <p:spPr/>
        <p:txBody>
          <a:bodyPr>
            <a:normAutofit/>
          </a:bodyPr>
          <a:lstStyle/>
          <a:p>
            <a:r>
              <a:rPr lang="en-US" dirty="0" smtClean="0"/>
              <a:t>My assignment was to demonstrate a simple method of keeping written records of crop production activities and resources used during the crop production cycle. The goal was to help farmers better manage costs and physical resources.</a:t>
            </a:r>
            <a:endParaRPr lang="en-US" dirty="0"/>
          </a:p>
        </p:txBody>
      </p:sp>
    </p:spTree>
    <p:extLst>
      <p:ext uri="{BB962C8B-B14F-4D97-AF65-F5344CB8AC3E}">
        <p14:creationId xmlns:p14="http://schemas.microsoft.com/office/powerpoint/2010/main" val="86043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lnSpcReduction="10000"/>
          </a:bodyPr>
          <a:lstStyle/>
          <a:p>
            <a:r>
              <a:rPr lang="en-US" sz="4000" dirty="0" smtClean="0"/>
              <a:t>Acquiring new knowledge.</a:t>
            </a:r>
          </a:p>
          <a:p>
            <a:r>
              <a:rPr lang="en-US" sz="4000" dirty="0" smtClean="0"/>
              <a:t>Having a dialogue.</a:t>
            </a:r>
          </a:p>
          <a:p>
            <a:r>
              <a:rPr lang="en-US" sz="4000" dirty="0" smtClean="0"/>
              <a:t>Giving learners some ownership in the learning process.</a:t>
            </a:r>
          </a:p>
          <a:p>
            <a:r>
              <a:rPr lang="en-US" sz="4000" dirty="0" smtClean="0"/>
              <a:t>Practical experience to enhance learning.</a:t>
            </a:r>
          </a:p>
          <a:p>
            <a:r>
              <a:rPr lang="en-US" sz="4000" dirty="0" smtClean="0"/>
              <a:t>Shared learning.</a:t>
            </a:r>
          </a:p>
          <a:p>
            <a:endParaRPr lang="en-US" dirty="0"/>
          </a:p>
        </p:txBody>
      </p:sp>
      <p:sp>
        <p:nvSpPr>
          <p:cNvPr id="3" name="Title 2"/>
          <p:cNvSpPr>
            <a:spLocks noGrp="1"/>
          </p:cNvSpPr>
          <p:nvPr>
            <p:ph type="title"/>
          </p:nvPr>
        </p:nvSpPr>
        <p:spPr/>
        <p:txBody>
          <a:bodyPr anchor="ctr">
            <a:normAutofit/>
          </a:bodyPr>
          <a:lstStyle/>
          <a:p>
            <a:pPr algn="ctr"/>
            <a:r>
              <a:rPr lang="en-US" sz="5400" b="1" dirty="0" smtClean="0"/>
              <a:t>Participatory Learning</a:t>
            </a:r>
            <a:endParaRPr lang="en-US" sz="5400" b="1" dirty="0"/>
          </a:p>
        </p:txBody>
      </p:sp>
    </p:spTree>
    <p:extLst>
      <p:ext uri="{BB962C8B-B14F-4D97-AF65-F5344CB8AC3E}">
        <p14:creationId xmlns:p14="http://schemas.microsoft.com/office/powerpoint/2010/main" val="409082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98022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1169</TotalTime>
  <Words>1455</Words>
  <Application>Microsoft Office PowerPoint</Application>
  <PresentationFormat>On-screen Show (4:3)</PresentationFormat>
  <Paragraphs>107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Introducing Recordkeeping to Farmers Receiving Technical Assistance from International Aid Organizations</vt:lpstr>
      <vt:lpstr>Potential Benefits from Recordkeeping</vt:lpstr>
      <vt:lpstr> </vt:lpstr>
      <vt:lpstr>Benefits of Record Keeping </vt:lpstr>
      <vt:lpstr>Benefits of Record Keeping </vt:lpstr>
      <vt:lpstr>Capacity Building</vt:lpstr>
      <vt:lpstr>Partners of the Americas, Farmer-to-Farmer Flex Program</vt:lpstr>
      <vt:lpstr>Participatory Learning</vt:lpstr>
      <vt:lpstr>PowerPoint Presentation</vt:lpstr>
      <vt:lpstr>PowerPoint Presentation</vt:lpstr>
      <vt:lpstr>PowerPoint Presentation</vt:lpstr>
      <vt:lpstr>PowerPoint Presentation</vt:lpstr>
      <vt:lpstr>A Participatory Approach</vt:lpstr>
      <vt:lpstr>PowerPoint Presentation</vt:lpstr>
      <vt:lpstr>PowerPoint Presentation</vt:lpstr>
      <vt:lpstr>Results</vt:lpstr>
      <vt:lpstr>A Teachable Moment</vt:lpstr>
      <vt:lpstr>Next Steps</vt:lpstr>
      <vt:lpstr>Questions</vt:lpstr>
      <vt:lpstr>Introducing Recordkeeping to Farmers Receiving Technical Assistance from International Aid Organizations</vt:lpstr>
    </vt:vector>
  </TitlesOfParts>
  <Company>UWCX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Recordkeeping to Farmers Receiving Technical Assistance from International Aid Organizations</dc:title>
  <dc:creator>Fenton, Howard</dc:creator>
  <cp:lastModifiedBy>Fenton, Howard</cp:lastModifiedBy>
  <cp:revision>75</cp:revision>
  <cp:lastPrinted>2013-10-04T16:11:13Z</cp:lastPrinted>
  <dcterms:created xsi:type="dcterms:W3CDTF">2013-08-22T18:53:24Z</dcterms:created>
  <dcterms:modified xsi:type="dcterms:W3CDTF">2013-11-01T21:13:49Z</dcterms:modified>
</cp:coreProperties>
</file>